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58" r:id="rId12"/>
    <p:sldId id="270" r:id="rId13"/>
    <p:sldId id="259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0" autoAdjust="0"/>
  </p:normalViewPr>
  <p:slideViewPr>
    <p:cSldViewPr snapToGrid="0">
      <p:cViewPr varScale="1">
        <p:scale>
          <a:sx n="70" d="100"/>
          <a:sy n="70" d="100"/>
        </p:scale>
        <p:origin x="84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7055A-28C6-4458-BC17-C386C545878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ГБУ ДО ЦППМСП Фрунзенского района 2022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0308-0DD7-48A7-8EF2-02AB60709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549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C26CD-1AAF-46AC-A85C-C149ACC57814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ГБУ ДО ЦППМСП Фрунзенского района 2022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C7E30-E984-48BC-B77D-FDA6438C2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852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C7E30-E984-48BC-B77D-FDA6438C2777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Фрунзенского района 2022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47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На первом месте</a:t>
            </a:r>
            <a:r>
              <a:rPr lang="ru-RU" altLang="ru-RU" baseline="0" dirty="0" smtClean="0"/>
              <a:t> стоит потребность в безопасности. </a:t>
            </a: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6352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4100" indent="-2095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6375" indent="-2095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8650" indent="-2095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7411DD-B30C-4CB7-A713-6A492EADBA0F}" type="slidenum">
              <a:rPr lang="ru-RU" altLang="ru-RU" sz="1200">
                <a:latin typeface="Calibri" panose="020F0502020204030204" pitchFamily="34" charset="0"/>
              </a:rPr>
              <a:pPr/>
              <a:t>10</a:t>
            </a:fld>
            <a:endParaRPr lang="ru-RU" altLang="ru-RU" sz="1200">
              <a:latin typeface="Calibri" panose="020F050202020403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ГБУ ДО ЦППМСП Фрунзенского района 2022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1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C7E30-E984-48BC-B77D-FDA6438C2777}" type="slidenum">
              <a:rPr lang="ru-RU" smtClean="0"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Фрунзенского района 2022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4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F2A263-5120-4EBC-95C3-E16CB0A27743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7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59B-7739-468B-996D-599B2221B792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1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EBF-00A2-4A20-A3A3-C3775408BA66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506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350-AEFA-4724-82B6-5A69663F97A5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47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63B9-49F1-4087-86D6-0DEFB0C1FEF4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69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B046-40F0-46C3-BC83-98DFAE5D4657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DD7C-5DD8-4076-A5D2-70E7769E40C9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77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AE-6DFF-41A5-9B3A-0BECBD59466A}" type="datetime1">
              <a:rPr lang="ru-RU" smtClean="0"/>
              <a:t>12.05.2022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3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85B-92E5-41AB-A103-1578A4FCCF42}" type="datetime1">
              <a:rPr lang="ru-RU" smtClean="0"/>
              <a:t>12.05.2022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14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CF8F-78F4-4483-8E11-9B0310A8E93F}" type="datetime1">
              <a:rPr lang="ru-RU" smtClean="0"/>
              <a:t>12.05.2022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95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4AF9-F3A7-4CFB-8EAC-79BAD66E917B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34B0-2DAB-4A17-8A20-68AB8C1D6AD8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099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D50C-3437-4893-85BF-BE9EBA33CCA5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21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90CE-F074-4386-A146-67BAA062042C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6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E674-9D75-42EA-B140-2BF6A405F217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3256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32A-2AAF-4FE0-A6E1-B832A765C21F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70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FC5-F45F-4355-B1F0-EFA9FD44BF9B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585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0D-017E-4FF2-8143-AD75293F7321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08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AAB-F768-4790-BA6A-484C8E3118FC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134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8CF0-29DF-436B-A345-65F5732BAF8E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3A21-0C1B-48A7-8A5B-644B2871457F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45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77C4-F89E-4296-80C7-05A381ABA791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6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7FF8-BEC1-4013-A76C-D56D5D3ED0C1}" type="datetime1">
              <a:rPr lang="ru-RU" smtClean="0"/>
              <a:t>12.05.2022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4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4B8E-5006-40DB-B8CA-7BC73980B9D8}" type="datetime1">
              <a:rPr lang="ru-RU" smtClean="0"/>
              <a:t>12.05.2022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19C6-5254-405C-B477-C9143EA27BCE}" type="datetime1">
              <a:rPr lang="ru-RU" smtClean="0"/>
              <a:t>12.05.2022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AB-9A54-406D-8DC6-9AF2376A853B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8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89FE-C966-4F8A-AD53-9A53AD8C94D2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8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E34B3A-8E83-4D96-961A-A02A6DD89B4A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79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63DE-6CD8-42CC-8D17-24D2F9132213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ГБУ ДО ЦППМСП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21738C-0620-4412-B7B3-2DFC84124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1445" y="1175657"/>
            <a:ext cx="8088195" cy="2032031"/>
          </a:xfrm>
        </p:spPr>
        <p:txBody>
          <a:bodyPr/>
          <a:lstStyle/>
          <a:p>
            <a:pPr algn="ctr"/>
            <a:r>
              <a:rPr lang="ru-RU" altLang="ru-RU" sz="4000" dirty="0"/>
              <a:t>Организация </a:t>
            </a:r>
            <a:br>
              <a:rPr lang="ru-RU" altLang="ru-RU" sz="4000" dirty="0"/>
            </a:br>
            <a:r>
              <a:rPr lang="ru-RU" altLang="ru-RU" sz="4000" dirty="0"/>
              <a:t>психологической безопасности образовательной среды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7046" y="3682698"/>
            <a:ext cx="7766936" cy="10968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Лекция « Психологическая безопасность образовательного пространства семьи и школы»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16696"/>
              </p:ext>
            </p:extLst>
          </p:nvPr>
        </p:nvGraphicFramePr>
        <p:xfrm>
          <a:off x="498759" y="890649"/>
          <a:ext cx="11293438" cy="585453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85497"/>
                <a:gridCol w="885501"/>
                <a:gridCol w="885501"/>
                <a:gridCol w="885501"/>
                <a:gridCol w="885501"/>
                <a:gridCol w="885501"/>
                <a:gridCol w="885501"/>
                <a:gridCol w="885501"/>
                <a:gridCol w="885501"/>
                <a:gridCol w="885501"/>
                <a:gridCol w="885501"/>
                <a:gridCol w="885501"/>
                <a:gridCol w="667430"/>
              </a:tblGrid>
              <a:tr h="1617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Безопасность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Поддержка традиций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5392"/>
                          </a:solidFill>
                          <a:effectLst/>
                        </a:rPr>
                        <a:t>Зрелость</a:t>
                      </a:r>
                      <a:endParaRPr lang="ru-RU" sz="1600" b="1" i="0" u="none" strike="noStrike" dirty="0">
                        <a:solidFill>
                          <a:srgbClr val="0053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Духовность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Самоопределение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Конформизм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Социальная культура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Достижения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Стимуляция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Наслаждение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Социальная власть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effectLst/>
                        </a:rPr>
                        <a:t>Языковая</a:t>
                      </a:r>
                      <a:r>
                        <a:rPr lang="ru-RU" sz="1600" b="0" i="1" u="none" strike="noStrike" baseline="0" dirty="0" smtClean="0">
                          <a:effectLst/>
                        </a:rPr>
                        <a:t> гимназия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</a:tr>
              <a:tr h="304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5,36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4,71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5392"/>
                          </a:solidFill>
                          <a:effectLst/>
                        </a:rPr>
                        <a:t>4,54</a:t>
                      </a:r>
                      <a:endParaRPr lang="ru-RU" sz="1600" b="1" i="0" u="none" strike="noStrike" dirty="0">
                        <a:solidFill>
                          <a:srgbClr val="0053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4,45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2,81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</a:tr>
              <a:tr h="16078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Безопасность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5392"/>
                          </a:solidFill>
                          <a:effectLst/>
                        </a:rPr>
                        <a:t>Зрелость</a:t>
                      </a:r>
                      <a:endParaRPr lang="ru-RU" sz="1600" b="1" i="0" u="none" strike="noStrike" dirty="0">
                        <a:solidFill>
                          <a:srgbClr val="0053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Конформизм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Самоопределение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Достижения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Духовность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Поддержка традиций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Наслаждение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Социальная культура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Стимуляция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Социальная власть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effectLst/>
                        </a:rPr>
                        <a:t>Массовая </a:t>
                      </a:r>
                      <a:endParaRPr lang="en-US" sz="1600" b="0" i="1" u="none" strike="noStrike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effectLst/>
                        </a:rPr>
                        <a:t>школа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</a:tr>
              <a:tr h="3443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5,05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5392"/>
                          </a:solidFill>
                          <a:effectLst/>
                        </a:rPr>
                        <a:t>4,61</a:t>
                      </a:r>
                      <a:endParaRPr lang="ru-RU" sz="1600" b="1" i="0" u="none" strike="noStrike" dirty="0">
                        <a:solidFill>
                          <a:srgbClr val="0053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4,53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4,09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</a:tr>
              <a:tr h="1635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Безопасность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Поддержка традиций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Конформизм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Самоопределение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Наслаждение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5392"/>
                          </a:solidFill>
                          <a:effectLst/>
                        </a:rPr>
                        <a:t>Зрелость</a:t>
                      </a:r>
                      <a:endParaRPr lang="ru-RU" sz="1600" b="1" i="0" u="none" strike="noStrike" dirty="0">
                        <a:solidFill>
                          <a:srgbClr val="0053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Достижения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Духовность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Социальная культура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Стимуляция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Социальная власть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vert="vert270" anchor="b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 </a:t>
                      </a:r>
                      <a:endParaRPr lang="en-US" sz="16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МЧС</a:t>
                      </a:r>
                      <a:endParaRPr lang="ru-RU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21" marR="2821" marT="2821" marB="0" vert="vert270" anchor="b"/>
                </a:tc>
              </a:tr>
              <a:tr h="3443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4,76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4,41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4,38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4,26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3,98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5392"/>
                          </a:solidFill>
                          <a:effectLst/>
                        </a:rPr>
                        <a:t>3,95</a:t>
                      </a:r>
                      <a:endParaRPr lang="ru-RU" sz="1600" b="1" i="0" u="none" strike="noStrike" dirty="0">
                        <a:solidFill>
                          <a:srgbClr val="0053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3,08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1" marR="2821" marT="2821" marB="0" anchor="b"/>
                </a:tc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030680" y="0"/>
            <a:ext cx="8573985" cy="86951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altLang="ru-RU" sz="2600" dirty="0"/>
              <a:t>Сравнение результатов учащихся 4-х классов в школах с разными программами обучения.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9388" y="386547"/>
            <a:ext cx="11530940" cy="138418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</a:rPr>
              <a:t>Психологическая безопасность личности и среды </a:t>
            </a:r>
            <a:r>
              <a:rPr lang="ru-RU" sz="4000" b="1" dirty="0" smtClean="0">
                <a:solidFill>
                  <a:srgbClr val="000000"/>
                </a:solidFill>
              </a:rPr>
              <a:t>неотделимы </a:t>
            </a:r>
            <a:r>
              <a:rPr lang="ru-RU" sz="4000" b="1" dirty="0">
                <a:solidFill>
                  <a:srgbClr val="000000"/>
                </a:solidFill>
              </a:rPr>
              <a:t>друг от </a:t>
            </a:r>
            <a:r>
              <a:rPr lang="ru-RU" sz="4000" b="1" dirty="0" smtClean="0">
                <a:solidFill>
                  <a:srgbClr val="000000"/>
                </a:solidFill>
              </a:rPr>
              <a:t>друга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44384" y="1770736"/>
            <a:ext cx="10399817" cy="45386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ажные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образовательной и воспитательной среды, создающие и обеспечивающие психологическую безопасность: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Доброжелательные взаимоотношения (доверие друг к другу, внимание и уважение, психологическую поддержку, заботу о безопасности каждого члена коллектива).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/>
              <a:t>правила поведения личности, соответствующие принятым в обществе нормам или требованиям правил распорядка. Строгое и точное соблюдение правил, принятых человеком к </a:t>
            </a:r>
            <a:r>
              <a:rPr lang="ru-RU" sz="3200" dirty="0" smtClean="0"/>
              <a:t>выполнению)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5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427040"/>
              </p:ext>
            </p:extLst>
          </p:nvPr>
        </p:nvGraphicFramePr>
        <p:xfrm>
          <a:off x="415636" y="190006"/>
          <a:ext cx="11210307" cy="662102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73536"/>
                <a:gridCol w="5836771"/>
              </a:tblGrid>
              <a:tr h="486313">
                <a:tc gridSpan="2">
                  <a:txBody>
                    <a:bodyPr/>
                    <a:lstStyle/>
                    <a:p>
                      <a:pPr algn="ctr"/>
                      <a:r>
                        <a:rPr lang="ru-RU" altLang="ru-RU" sz="2000" dirty="0" smtClean="0"/>
                        <a:t>Формирование безопасной образовательной среды</a:t>
                      </a:r>
                      <a:endParaRPr lang="ru-RU" sz="2000" dirty="0"/>
                    </a:p>
                  </a:txBody>
                  <a:tcPr marL="91443" marR="91443" marT="45718" marB="45718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8631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 класс</a:t>
                      </a:r>
                      <a:endParaRPr lang="ru-RU" sz="2000" b="1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9, 11 класс</a:t>
                      </a:r>
                      <a:endParaRPr lang="ru-RU" sz="2000" b="1" dirty="0"/>
                    </a:p>
                  </a:txBody>
                  <a:tcPr marL="91443" marR="91443" marT="45718" marB="45718"/>
                </a:tc>
              </a:tr>
              <a:tr h="1987983">
                <a:tc>
                  <a:txBody>
                    <a:bodyPr/>
                    <a:lstStyle/>
                    <a:p>
                      <a:pPr algn="just"/>
                      <a:r>
                        <a:rPr lang="ru-RU" altLang="ru-RU" sz="2000" dirty="0" smtClean="0"/>
                        <a:t>При переходе в среднюю школу организация образовательного пространства с учетом всех особенностей каждого исследуемого класса: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/>
                        <a:t>уровень тревожности;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/>
                        <a:t>ведущие ценностные ориентации;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/>
                        <a:t>особенности личностного развития.</a:t>
                      </a:r>
                      <a:endParaRPr lang="ru-RU" sz="20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alt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Дополнительное профессиональное и личностное самоопределение: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/>
                        <a:t>диагностика</a:t>
                      </a:r>
                      <a:r>
                        <a:rPr lang="ru-RU" altLang="ru-RU" sz="2000" baseline="0" dirty="0" smtClean="0"/>
                        <a:t> в ПМК и </a:t>
                      </a:r>
                      <a:r>
                        <a:rPr lang="ru-RU" altLang="ru-RU" sz="2000" dirty="0" smtClean="0"/>
                        <a:t>консультации (групповые и индивидуальные) по итогам диагностик;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/>
                        <a:t>написание характеристик в учебные заведения на основании полученных данных диагностик.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8" marB="45718"/>
                </a:tc>
              </a:tr>
              <a:tr h="2619090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alt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деятельности педагогов</a:t>
                      </a:r>
                      <a:r>
                        <a:rPr lang="ru-RU" alt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основе портрета класса для развития </a:t>
                      </a:r>
                      <a:r>
                        <a:rPr lang="ru-RU" alt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учащихся в безопасной образовательной среде:</a:t>
                      </a:r>
                    </a:p>
                    <a:p>
                      <a:pPr marL="271463" indent="-271463" algn="just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регуляция межличностного взаимодействия детей;</a:t>
                      </a:r>
                    </a:p>
                    <a:p>
                      <a:pPr marL="271463" indent="-271463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помощь в адаптации к условиям новой образовательной среды (при переходе в 5 класс).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Организация деятельности педагогов в целях обеспечения психологической безопасности личности выпускников: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помощь в снижении тревожности, агрессивности, связанных со сдачей экзаменов;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помощь в адаптации к новым условиям среды (выбор дальнейшего профессионального пути, переход в новую образовательную</a:t>
                      </a:r>
                      <a:r>
                        <a:rPr lang="ru-RU" sz="2000" baseline="0" dirty="0" smtClean="0"/>
                        <a:t> среду</a:t>
                      </a:r>
                      <a:r>
                        <a:rPr lang="ru-RU" sz="2000" dirty="0" smtClean="0"/>
                        <a:t>).</a:t>
                      </a:r>
                      <a:endParaRPr lang="ru-RU" sz="2000" dirty="0"/>
                    </a:p>
                  </a:txBody>
                  <a:tcPr marL="91443" marR="91443" marT="45718" marB="45718"/>
                </a:tc>
              </a:tr>
              <a:tr h="1041323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тренинговых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групповых занятий, обеспечивающих  личностное самоопределение учащихся. </a:t>
                      </a:r>
                    </a:p>
                    <a:p>
                      <a:pPr algn="just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групповой работы по снижению личностной и ситуативной тревожности.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8" marB="45718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3" marR="91433" marT="45718" marB="45718"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507" y="3456364"/>
            <a:ext cx="89183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/>
              <a:t>Куракина Оксана Анатольевна, педагог-психолог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/>
              <a:t>Центр </a:t>
            </a:r>
            <a:r>
              <a:rPr lang="ru-RU" altLang="ru-RU" sz="2000" b="1" dirty="0"/>
              <a:t>психолого-педагогической, медицинской и социальной помощи Фрунзенского района </a:t>
            </a:r>
            <a:endParaRPr lang="ru-RU" altLang="ru-RU" sz="2000" b="1" dirty="0" smtClean="0"/>
          </a:p>
          <a:p>
            <a:pPr algn="ctr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/>
              <a:t>Санкт-Петербурга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 dirty="0"/>
          </a:p>
          <a:p>
            <a:pPr algn="ctr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/>
              <a:t>2022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5652" y="2149434"/>
            <a:ext cx="8312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4000" b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altLang="ru-RU" sz="4000" b="1" dirty="0">
              <a:solidFill>
                <a:schemeClr val="accent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0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54" y="0"/>
            <a:ext cx="11388435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Психологическую безопасность на сегодняшний день </a:t>
            </a:r>
          </a:p>
          <a:p>
            <a:pPr algn="just"/>
            <a:r>
              <a:rPr lang="ru-RU" sz="32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можно определить как: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Состояние сохранности психики человека.</a:t>
            </a:r>
          </a:p>
          <a:p>
            <a:pPr marL="457200" indent="-457200" algn="just">
              <a:buAutoNum type="arabicPeriod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Сохранение целостности личности, адаптивности функционирования человека, социальных групп, общества.</a:t>
            </a:r>
          </a:p>
          <a:p>
            <a:pPr marL="457200" indent="-457200" algn="just">
              <a:buAutoNum type="arabicPeriod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Устойчивое развитие и нормальное функционирование человека во взаимодействии со средой.</a:t>
            </a:r>
          </a:p>
          <a:p>
            <a:pPr marL="457200" indent="-457200" algn="just">
              <a:buAutoNum type="arabicPeriod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Возможности среды и личности по предотвращению и устранению угроз.</a:t>
            </a:r>
          </a:p>
          <a:p>
            <a:pPr marL="457200" indent="-457200" algn="just">
              <a:buAutoNum type="arabicPeriod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Состояние среды, создающее защищенность или свободное от проявлений психологического насилия во взаимодействии.</a:t>
            </a:r>
          </a:p>
          <a:p>
            <a:pPr algn="just"/>
            <a:r>
              <a:rPr lang="en-US" sz="3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https://studfiles.net/preview/1791061/</a:t>
            </a:r>
            <a:endParaRPr lang="ru-RU" sz="3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endParaRPr lang="ru-RU" sz="3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97967" y="377372"/>
            <a:ext cx="8596668" cy="893287"/>
          </a:xfrm>
        </p:spPr>
        <p:txBody>
          <a:bodyPr/>
          <a:lstStyle/>
          <a:p>
            <a:pPr marL="457200" indent="-457200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Состояние сохранности психики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человека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3" y="1555669"/>
            <a:ext cx="10141088" cy="47976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нейтрализовать негативное воздействие на самого себя.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может сохраняться психологически только, когда он способен распознать негативное воздействие (и противостоять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других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обладает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мышление имеет важнейший аспект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позитивная интерпретация событий. 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остается реалистом, но при этом действует, исходя из позитивных моментов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Опираясь на «плюсы», закономерно получаешь «плюсовые» результаты. Принимать ответственность за свой выбор, видеть в событиях уроки и резервы, а не ошибки и недостатки, быть благодарным за любой исход, ценить отличное от твоего мнение и радоваться ему, использовать энергию эмоций на созидание – это все элементы экологии мыслей и эмоций.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263" y="391886"/>
            <a:ext cx="10687792" cy="127065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Сохранение целостности личности, адаптивности функционирования человека, социальных групп, общества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46298"/>
              </p:ext>
            </p:extLst>
          </p:nvPr>
        </p:nvGraphicFramePr>
        <p:xfrm>
          <a:off x="938151" y="1828801"/>
          <a:ext cx="9844644" cy="4210844"/>
        </p:xfrm>
        <a:graphic>
          <a:graphicData uri="http://schemas.openxmlformats.org/drawingml/2006/table">
            <a:tbl>
              <a:tblPr/>
              <a:tblGrid>
                <a:gridCol w="9844644"/>
              </a:tblGrid>
              <a:tr h="4210844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правило, в психологии под внутренней целостностью личности подразумевается способность человека в напряженных моментах держаться своей основной линии поведения, сохранять верность собственным взглядам и ценностям.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может жить совершенно независимо от других людей и при этом активно с ними взаимодействовать.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характеристик целостной личности является способность реалистичного взгляда на вещи при любых жизненных обстоятельствах, даже если присутствует какое-либо давление со стороны.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5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046084" cy="10054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Устойчивое развитие и нормальное функционирование человека во взаимодействии со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средой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0052"/>
            <a:ext cx="9915456" cy="44294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защищаться от угроз и умение создавать психологически безопасные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приспосабливаться к постоянно меняющимся условиям существования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полноценному выполнению основных социальных функций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3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261" y="182088"/>
            <a:ext cx="11305308" cy="1124198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Возможности среды и личности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 предотвращению </a:t>
            </a:r>
            <a:b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устранению угроз.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7548"/>
            <a:ext cx="10509222" cy="44532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Стержневыми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понятиями являются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предупреждение, предотвращение, предостережение, устранение и контроль. Психолого-педагогическая профилактика и коррекция конфликтного поведения подростка включает в себя всестороннее психолого-педагогическое изучение личности (диагностика личностных дефицитов), выявление и изучение неблагоприятных факторов социальной среды (диагностика среды), коррекцию среды (в том числе неадекватных методов воспитания) и коррекцию дисгармоничных черт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*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Огородник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И. Возможности психолого-педагогической профилактики конфликтного поведения в подростковом возрасте / С. И. Огородник, Л. В. Лященко. — Текст : непосредственный // Молодой ученый. — 2016. — № 24 (128). — С. 296-299. — URL: https://moluch.ru/archive/128/35304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73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634" y="170213"/>
            <a:ext cx="11257808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Состояние среды, создающее защищенность или свободное от проявлений психологического насилия во взаимодействии.</a:t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5045"/>
            <a:ext cx="10295466" cy="45957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 потребностей в личностно-доверительном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психического здоровья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включенных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 участников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психологического насилия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ризнание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значимости образовательной среды образовательного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личностно-доверительном общении и основными характеристиками процесса взаимодействия всех участников образовательной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профессиональной психологической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учреждениях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337" y="322964"/>
            <a:ext cx="10058400" cy="9509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Стили деструктивного воздействия, нарушающие психологическую безопасность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82267" y="1484416"/>
            <a:ext cx="10687792" cy="50862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sz="3400" dirty="0" smtClean="0"/>
              <a:t>Отсутствие эмоциональной и духовной сплочённости в группе, в семье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3400" dirty="0" smtClean="0"/>
              <a:t>Рассогласование целей, потребностей и мотивации внутри группы, среди членов семьи (эффект «Лебедь, Щука и Рак»)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3400" dirty="0" smtClean="0"/>
              <a:t>Чрезмерные запреты и требования к детям внутри семьи или со стороны образовательного пространства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3400" dirty="0" smtClean="0"/>
              <a:t>Постоянное осуждение неверных действий взамен поощрения инициативы (проявление психологического насилия)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2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287338"/>
            <a:ext cx="10760075" cy="893762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Важное условие для психологической безопасности личности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413" y="1785938"/>
            <a:ext cx="11350625" cy="4883150"/>
          </a:xfrm>
        </p:spPr>
        <p:txBody>
          <a:bodyPr rtlCol="0">
            <a:normAutofit fontScale="92500"/>
          </a:bodyPr>
          <a:lstStyle/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ДОВЕРИТЕЛЬНЫЕ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отношения в семье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Значимость потребностей и проблем каждого члена семьи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Своевременное внимание к психофизиологическим, физическим, возрастным изменениям членов семьи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Внимательное отношение к ребёнку, признание его трудностей и проблем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ЗНАЧИМЫМИ,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независимо от вашего отношения к данной ситуации</a:t>
            </a:r>
          </a:p>
          <a:p>
            <a:pPr marL="0" indent="0" fontAlgn="auto">
              <a:buFont typeface="Calibri" panose="020F0502020204030204" pitchFamily="34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ГБУ ДО ЦППМСП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735</Words>
  <Application>Microsoft Office PowerPoint</Application>
  <PresentationFormat>Широкоэкранный</PresentationFormat>
  <Paragraphs>168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Trebuchet MS</vt:lpstr>
      <vt:lpstr>Tw Cen MT</vt:lpstr>
      <vt:lpstr>Tw Cen MT Condensed</vt:lpstr>
      <vt:lpstr>Wingdings</vt:lpstr>
      <vt:lpstr>Wingdings 3</vt:lpstr>
      <vt:lpstr>Интеграл</vt:lpstr>
      <vt:lpstr>Грань</vt:lpstr>
      <vt:lpstr>Организация  психологической безопасности образовательной среды</vt:lpstr>
      <vt:lpstr>Презентация PowerPoint</vt:lpstr>
      <vt:lpstr>Состояние сохранности психики человека</vt:lpstr>
      <vt:lpstr>Сохранение целостности личности, адаптивности функционирования человека, социальных групп, общества</vt:lpstr>
      <vt:lpstr>Устойчивое развитие и нормальное функционирование человека во взаимодействии со средой </vt:lpstr>
      <vt:lpstr>Возможности среды и личности по предотвращению  и устранению угроз.</vt:lpstr>
      <vt:lpstr>Состояние среды, создающее защищенность или свободное от проявлений психологического насилия во взаимодействии. </vt:lpstr>
      <vt:lpstr>Стили деструктивного воздействия, нарушающие психологическую безопасность</vt:lpstr>
      <vt:lpstr>Важное условие для психологической безопасности личности</vt:lpstr>
      <vt:lpstr>Презентация PowerPoint</vt:lpstr>
      <vt:lpstr>Психологическая безопасность личности и среды неотделимы друг от друга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психологической безопасности образовательной среды</dc:title>
  <dc:creator>pc-02-6</dc:creator>
  <cp:lastModifiedBy>PC2_101</cp:lastModifiedBy>
  <cp:revision>14</cp:revision>
  <dcterms:created xsi:type="dcterms:W3CDTF">2018-02-20T14:04:30Z</dcterms:created>
  <dcterms:modified xsi:type="dcterms:W3CDTF">2022-05-12T13:39:43Z</dcterms:modified>
</cp:coreProperties>
</file>