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 id="269" r:id="rId15"/>
    <p:sldId id="272" r:id="rId16"/>
    <p:sldId id="27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8F617-72F5-C04D-EF1C-6150497B1AA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28E6BB7-7B9A-B48F-8AB9-26A1D6669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AFEEB7D-7EC8-CD12-C255-1A0D6608F667}"/>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AE985BBC-0488-A6C4-89E0-26639773BB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77C12C8-E852-EACE-7ECD-24BD64A7EB7F}"/>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349274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5E41C-CA97-9DD9-3E36-C29A929845B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4BA0EA1-91F1-BCAC-B0C1-6CA284D6C28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3FC603A-091B-B880-1520-6EC1DE2AAB8F}"/>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C24C8585-9CE1-E8D0-4E89-4EAFA0361B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B178F7-3824-51FF-3098-E21760CA0B55}"/>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372240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E00573C-C409-50CC-F706-CEC18B7F64C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A8BCDB0-4516-F892-783A-F43CB1058E0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735155-BEE1-F737-1123-101B1D3C848C}"/>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C22F0B75-C67C-7CF3-AF26-663CB720FF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7D99A3-F8DE-2BB3-D073-1902B96B8C0A}"/>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159247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93F18-F37F-4EA4-8432-F254847658D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EA4818F-A599-9D0B-8E85-ECAFAFB80E9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84304C-F73C-571C-B012-BFC8FC59A8E9}"/>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EB4179A7-7F5B-7145-B513-320FDDA10D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938631-4F0B-1E85-6A1C-918E8DA1062E}"/>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116071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9EDA6-7EEB-D8CE-57AB-E6A413E8DBE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E9A59D3-DF43-07FC-6ED5-572DC4E38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DB3097B-8A0D-256D-0A79-09B53BD104AE}"/>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BB6548C2-261A-20EF-5D29-EAA663E003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95A311-052A-9AB8-25B7-60F396C93B99}"/>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301714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3AC913-FFBB-E989-B5B5-E06C800C23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7A794A4-2B80-1F3C-2819-ABB2D205E3D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B287D1E-7F14-0CE5-7F4A-92DF9EAAB3D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B7B9702-5C71-DB24-50B6-746DDC9AF23A}"/>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6" name="Нижний колонтитул 5">
            <a:extLst>
              <a:ext uri="{FF2B5EF4-FFF2-40B4-BE49-F238E27FC236}">
                <a16:creationId xmlns:a16="http://schemas.microsoft.com/office/drawing/2014/main" id="{EACAF4C1-5984-461C-AD37-3920363412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F43E0F-2BCB-E979-291B-FD54997FD046}"/>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405292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83599-B63A-6A87-C018-0C4CDC2F2F1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9A03D42-16D7-3051-49F2-7CADB08AB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1BEE7A3-FD31-4CBF-0567-5A699FC7F39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891BE33-6E70-34B0-FAB6-F59B3D55A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A8A7423-A1AB-0C58-629C-1EA1FE99920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DF4279F-3A83-E5D6-26E3-675A4B6FB359}"/>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8" name="Нижний колонтитул 7">
            <a:extLst>
              <a:ext uri="{FF2B5EF4-FFF2-40B4-BE49-F238E27FC236}">
                <a16:creationId xmlns:a16="http://schemas.microsoft.com/office/drawing/2014/main" id="{4EDC5C19-EA69-B30B-B319-D83EE7681AE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C11F48F-33E8-B863-1423-3AFDDB6E9377}"/>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348308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117F5C-4A12-0392-7730-2FF5F9BD1AA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A43630-2ACA-718E-05D2-B07948D79641}"/>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4" name="Нижний колонтитул 3">
            <a:extLst>
              <a:ext uri="{FF2B5EF4-FFF2-40B4-BE49-F238E27FC236}">
                <a16:creationId xmlns:a16="http://schemas.microsoft.com/office/drawing/2014/main" id="{4F3D2793-22D8-D880-3520-852B1850AC8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44525C6-9921-7FFC-29A8-69604C3CA174}"/>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186881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6F95F9F-7B6F-9662-3AD4-CA810A596E46}"/>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3" name="Нижний колонтитул 2">
            <a:extLst>
              <a:ext uri="{FF2B5EF4-FFF2-40B4-BE49-F238E27FC236}">
                <a16:creationId xmlns:a16="http://schemas.microsoft.com/office/drawing/2014/main" id="{080C74A4-6EB3-21B0-9A62-A30E869C8D5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9928A20-99D2-C888-CF6C-46E04B453945}"/>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375930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74A00-AB27-46D1-DBD2-F3EF5FD4FF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8D1E01A-BECA-DC2B-501F-750FA13CC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DDE911F-51D1-53BB-E814-077E8CE98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09A83D9-D5CE-89E4-5143-29BEEA128350}"/>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6" name="Нижний колонтитул 5">
            <a:extLst>
              <a:ext uri="{FF2B5EF4-FFF2-40B4-BE49-F238E27FC236}">
                <a16:creationId xmlns:a16="http://schemas.microsoft.com/office/drawing/2014/main" id="{C8B14BC9-D576-B14F-1E17-35034747C3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B8C6F3-04E1-1972-D0C7-35DFDFB763E3}"/>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280542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CB513-AE43-1745-13B6-E26EF7CBBE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42B135F-1677-4E8A-A510-5398FF9C7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83E5C40-8FCE-DD28-BE81-890EF910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2DA768A-C5D0-A070-421D-608C0B709BE8}"/>
              </a:ext>
            </a:extLst>
          </p:cNvPr>
          <p:cNvSpPr>
            <a:spLocks noGrp="1"/>
          </p:cNvSpPr>
          <p:nvPr>
            <p:ph type="dt" sz="half" idx="10"/>
          </p:nvPr>
        </p:nvSpPr>
        <p:spPr/>
        <p:txBody>
          <a:bodyPr/>
          <a:lstStyle/>
          <a:p>
            <a:fld id="{A07FB5EB-3122-4277-B5B6-8FB4EA5F2B85}" type="datetimeFigureOut">
              <a:rPr lang="ru-RU" smtClean="0"/>
              <a:t>26.01.2023</a:t>
            </a:fld>
            <a:endParaRPr lang="ru-RU"/>
          </a:p>
        </p:txBody>
      </p:sp>
      <p:sp>
        <p:nvSpPr>
          <p:cNvPr id="6" name="Нижний колонтитул 5">
            <a:extLst>
              <a:ext uri="{FF2B5EF4-FFF2-40B4-BE49-F238E27FC236}">
                <a16:creationId xmlns:a16="http://schemas.microsoft.com/office/drawing/2014/main" id="{2B101F35-F902-2A97-34D2-3C03384F744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94ADFA-F7AC-65A6-BE94-E43BD55A16A7}"/>
              </a:ext>
            </a:extLst>
          </p:cNvPr>
          <p:cNvSpPr>
            <a:spLocks noGrp="1"/>
          </p:cNvSpPr>
          <p:nvPr>
            <p:ph type="sldNum" sz="quarter" idx="12"/>
          </p:nvPr>
        </p:nvSpPr>
        <p:spPr/>
        <p:txBody>
          <a:bodyPr/>
          <a:lstStyle/>
          <a:p>
            <a:fld id="{E10400EF-3134-4149-AF14-7BA68A2280A4}" type="slidenum">
              <a:rPr lang="ru-RU" smtClean="0"/>
              <a:t>‹#›</a:t>
            </a:fld>
            <a:endParaRPr lang="ru-RU"/>
          </a:p>
        </p:txBody>
      </p:sp>
    </p:spTree>
    <p:extLst>
      <p:ext uri="{BB962C8B-B14F-4D97-AF65-F5344CB8AC3E}">
        <p14:creationId xmlns:p14="http://schemas.microsoft.com/office/powerpoint/2010/main" val="106259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3F8BF5-3D8E-9AB0-6D5D-AF6683BC5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9DB8A28-72B4-1BF0-C1DB-4197DD0A8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D82C0A-67BE-B32A-019B-32CA283CF7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FB5EB-3122-4277-B5B6-8FB4EA5F2B85}" type="datetimeFigureOut">
              <a:rPr lang="ru-RU" smtClean="0"/>
              <a:t>26.01.2023</a:t>
            </a:fld>
            <a:endParaRPr lang="ru-RU"/>
          </a:p>
        </p:txBody>
      </p:sp>
      <p:sp>
        <p:nvSpPr>
          <p:cNvPr id="5" name="Нижний колонтитул 4">
            <a:extLst>
              <a:ext uri="{FF2B5EF4-FFF2-40B4-BE49-F238E27FC236}">
                <a16:creationId xmlns:a16="http://schemas.microsoft.com/office/drawing/2014/main" id="{B3811C21-D347-34D6-689C-FF9A28C61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0ADB3EE-7A56-851D-CEF4-CD654F261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400EF-3134-4149-AF14-7BA68A2280A4}" type="slidenum">
              <a:rPr lang="ru-RU" smtClean="0"/>
              <a:t>‹#›</a:t>
            </a:fld>
            <a:endParaRPr lang="ru-RU"/>
          </a:p>
        </p:txBody>
      </p:sp>
    </p:spTree>
    <p:extLst>
      <p:ext uri="{BB962C8B-B14F-4D97-AF65-F5344CB8AC3E}">
        <p14:creationId xmlns:p14="http://schemas.microsoft.com/office/powerpoint/2010/main" val="339029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1060;&#1077;&#1088;&#1077;&#1085;&#1094;%20&#1051;&#1080;&#1089;&#1090;%20-%20&#1042;&#1077;&#1085;&#1075;&#1077;&#1088;&#1089;&#1082;&#1072;&#1103;%20&#1088;&#1072;&#1087;&#1089;&#1086;&#1076;&#1080;&#1103;%202,%202%20&#1088;&#1072;&#1079;&#1076;&#1077;&#1083;%20Friska_(tropicmusic.ru).mp3" TargetMode="External"/><Relationship Id="rId2" Type="http://schemas.openxmlformats.org/officeDocument/2006/relationships/hyperlink" Target="&#1060;.%20&#1051;&#1080;&#1089;&#1090;%20-%20&#1042;&#1077;&#1085;&#1075;&#1077;&#1088;&#1089;&#1082;&#1072;&#1103;%20&#1088;&#1072;&#1087;&#1089;&#1086;&#1076;&#1080;&#1103;%202,%201%20&#1090;&#1077;&#1084;&#1072;_(tropicmusic.ru).mp3" TargetMode="Externa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1053;&#1077;&#1084;&#1086;&#1077;%20&#1050;&#1080;&#1085;&#1086;%20&#1089;%20&#1058;&#1072;&#1087;&#1105;&#1088;&#1086;&#1084;%20(%20&#1040;&#1083;&#1077;&#1082;&#1089;&#1077;&#1081;%20&#1041;&#1086;&#1075;&#1086;&#1083;&#1102;&#1073;&#1086;&#1074;).mp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1042;&#1077;&#1085;&#1075;&#1077;&#1088;&#1089;&#1082;&#1072;&#1103;%20&#1088;&#1072;&#1087;&#1089;&#1086;&#1076;&#1080;&#1103;%20&#8470;2%20&#1060;.%20&#1051;&#1080;&#1089;&#1090;.mp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Книга листает страницы">
            <a:extLst>
              <a:ext uri="{FF2B5EF4-FFF2-40B4-BE49-F238E27FC236}">
                <a16:creationId xmlns:a16="http://schemas.microsoft.com/office/drawing/2014/main" id="{555B5EA9-085C-38B7-C712-CBF3983C8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906" y="507976"/>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Стопка книг">
            <a:extLst>
              <a:ext uri="{FF2B5EF4-FFF2-40B4-BE49-F238E27FC236}">
                <a16:creationId xmlns:a16="http://schemas.microsoft.com/office/drawing/2014/main" id="{0F186D36-379D-87EE-1ABA-23B4C1BF5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81" y="5218967"/>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6DEF674-D04C-4765-09C9-99C014F79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0"/>
            <a:ext cx="9156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8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AB7A5D8-A83A-8A01-9081-F3E780502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2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03E2C2E-E1CE-ED00-FAFE-51248C11A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61" y="209550"/>
            <a:ext cx="11767278"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ABB7833-ED3F-8594-CA58-B4C8434E8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31" y="0"/>
            <a:ext cx="110711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79AF7-3A75-F67F-C9FF-892D38A8BC65}"/>
              </a:ext>
            </a:extLst>
          </p:cNvPr>
          <p:cNvSpPr txBox="1"/>
          <p:nvPr/>
        </p:nvSpPr>
        <p:spPr>
          <a:xfrm>
            <a:off x="5147247" y="2588833"/>
            <a:ext cx="7263983" cy="1200329"/>
          </a:xfrm>
          <a:prstGeom prst="rect">
            <a:avLst/>
          </a:prstGeom>
          <a:noFill/>
        </p:spPr>
        <p:txBody>
          <a:bodyPr wrap="square">
            <a:spAutoFit/>
          </a:bodyPr>
          <a:lstStyle/>
          <a:p>
            <a:pPr algn="ctr"/>
            <a:r>
              <a:rPr lang="ru-RU" sz="2400" b="1" i="1" dirty="0">
                <a:solidFill>
                  <a:srgbClr val="333333"/>
                </a:solidFill>
                <a:effectLst>
                  <a:outerShdw blurRad="38100" dist="38100" dir="2700000" algn="tl">
                    <a:srgbClr val="000000">
                      <a:alpha val="43137"/>
                    </a:srgbClr>
                  </a:outerShdw>
                </a:effectLst>
                <a:latin typeface="YS Text"/>
              </a:rPr>
              <a:t>Арсений Николаевич Корещенко (1870 - 1921) - русский пианист и композитор классической музыки, в том числе опер и балетов.</a:t>
            </a:r>
            <a:endParaRPr lang="ru-RU" sz="2400" b="1" i="1" dirty="0">
              <a:effectLst>
                <a:outerShdw blurRad="38100" dist="38100" dir="2700000" algn="tl">
                  <a:srgbClr val="000000">
                    <a:alpha val="43137"/>
                  </a:srgbClr>
                </a:outerShdw>
              </a:effectLst>
            </a:endParaRPr>
          </a:p>
        </p:txBody>
      </p:sp>
      <p:pic>
        <p:nvPicPr>
          <p:cNvPr id="9220" name="Picture 4">
            <a:extLst>
              <a:ext uri="{FF2B5EF4-FFF2-40B4-BE49-F238E27FC236}">
                <a16:creationId xmlns:a16="http://schemas.microsoft.com/office/drawing/2014/main" id="{13D7A95D-AC67-7850-C832-FD13F921A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5" y="0"/>
            <a:ext cx="4641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AB4A8-77D5-B73D-6108-610B98074512}"/>
              </a:ext>
            </a:extLst>
          </p:cNvPr>
          <p:cNvSpPr txBox="1"/>
          <p:nvPr/>
        </p:nvSpPr>
        <p:spPr>
          <a:xfrm>
            <a:off x="1607694" y="1691657"/>
            <a:ext cx="9035321" cy="2369880"/>
          </a:xfrm>
          <a:prstGeom prst="rect">
            <a:avLst/>
          </a:prstGeom>
          <a:noFill/>
        </p:spPr>
        <p:txBody>
          <a:bodyPr wrap="square">
            <a:spAutoFit/>
          </a:bodyPr>
          <a:lstStyle/>
          <a:p>
            <a:pPr algn="ctr">
              <a:spcAft>
                <a:spcPts val="750"/>
              </a:spcAft>
            </a:pPr>
            <a:r>
              <a:rPr lang="ru-RU" sz="3200" b="1" i="1" dirty="0">
                <a:solidFill>
                  <a:srgbClr val="FF0000"/>
                </a:solidFill>
                <a:effectLst/>
                <a:latin typeface="Times New Roman" panose="02020603050405020304" pitchFamily="18" charset="0"/>
                <a:ea typeface="Times New Roman" panose="02020603050405020304" pitchFamily="18" charset="0"/>
              </a:rPr>
              <a:t>Домашнее задание</a:t>
            </a:r>
          </a:p>
          <a:p>
            <a:pPr algn="ctr">
              <a:spcAft>
                <a:spcPts val="750"/>
              </a:spcAft>
            </a:pPr>
            <a:r>
              <a:rPr lang="ru-RU" sz="3200" b="1" dirty="0">
                <a:solidFill>
                  <a:srgbClr val="333333"/>
                </a:solidFill>
                <a:latin typeface="Times New Roman" panose="02020603050405020304" pitchFamily="18" charset="0"/>
                <a:ea typeface="Times New Roman" panose="02020603050405020304" pitchFamily="18" charset="0"/>
              </a:rPr>
              <a:t>О</a:t>
            </a:r>
            <a:r>
              <a:rPr lang="ru-RU" sz="3200" b="1" dirty="0">
                <a:solidFill>
                  <a:srgbClr val="000000"/>
                </a:solidFill>
                <a:effectLst/>
                <a:latin typeface="Times New Roman" panose="02020603050405020304" pitchFamily="18" charset="0"/>
                <a:ea typeface="Times New Roman" panose="02020603050405020304" pitchFamily="18" charset="0"/>
              </a:rPr>
              <a:t>тветить на вопросы:</a:t>
            </a:r>
            <a:endParaRPr lang="ru-RU" sz="3200" b="1" dirty="0">
              <a:effectLst/>
              <a:latin typeface="Times New Roman" panose="02020603050405020304" pitchFamily="18" charset="0"/>
              <a:ea typeface="Times New Roman" panose="02020603050405020304" pitchFamily="18" charset="0"/>
            </a:endParaRPr>
          </a:p>
          <a:p>
            <a:pPr algn="ctr">
              <a:spcAft>
                <a:spcPts val="750"/>
              </a:spcAft>
            </a:pPr>
            <a:r>
              <a:rPr lang="ru-RU" sz="3200" b="1" dirty="0">
                <a:solidFill>
                  <a:srgbClr val="000000"/>
                </a:solidFill>
                <a:effectLst/>
                <a:latin typeface="Times New Roman" panose="02020603050405020304" pitchFamily="18" charset="0"/>
                <a:ea typeface="Times New Roman" panose="02020603050405020304" pitchFamily="18" charset="0"/>
              </a:rPr>
              <a:t>1. О чем заставляет задуматься рассказ?</a:t>
            </a:r>
            <a:endParaRPr lang="ru-RU" sz="3200" b="1" dirty="0">
              <a:effectLst/>
              <a:latin typeface="Times New Roman" panose="02020603050405020304" pitchFamily="18" charset="0"/>
              <a:ea typeface="Times New Roman" panose="02020603050405020304" pitchFamily="18" charset="0"/>
            </a:endParaRPr>
          </a:p>
          <a:p>
            <a:pPr algn="ctr">
              <a:spcAft>
                <a:spcPts val="750"/>
              </a:spcAft>
            </a:pPr>
            <a:r>
              <a:rPr lang="ru-RU" sz="3200" b="1" dirty="0">
                <a:solidFill>
                  <a:srgbClr val="000000"/>
                </a:solidFill>
                <a:effectLst/>
                <a:latin typeface="Times New Roman" panose="02020603050405020304" pitchFamily="18" charset="0"/>
                <a:ea typeface="Times New Roman" panose="02020603050405020304" pitchFamily="18" charset="0"/>
              </a:rPr>
              <a:t>2. Как должны относиться люди друг к другу?</a:t>
            </a:r>
            <a:endParaRPr lang="ru-RU" sz="3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040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D3D6B-90F7-9909-9545-C97161AD9AF1}"/>
              </a:ext>
            </a:extLst>
          </p:cNvPr>
          <p:cNvSpPr txBox="1"/>
          <p:nvPr/>
        </p:nvSpPr>
        <p:spPr>
          <a:xfrm>
            <a:off x="1109271" y="2543862"/>
            <a:ext cx="10508105" cy="2554545"/>
          </a:xfrm>
          <a:prstGeom prst="rect">
            <a:avLst/>
          </a:prstGeom>
          <a:noFill/>
        </p:spPr>
        <p:txBody>
          <a:bodyPr wrap="square">
            <a:spAutoFit/>
          </a:bodyPr>
          <a:lstStyle/>
          <a:p>
            <a:pPr algn="ctr"/>
            <a:r>
              <a:rPr lang="ru-RU" sz="3200" b="1" i="1" dirty="0">
                <a:solidFill>
                  <a:srgbClr val="333333"/>
                </a:solidFill>
                <a:effectLst>
                  <a:outerShdw blurRad="38100" dist="38100" dir="2700000" algn="tl">
                    <a:srgbClr val="000000">
                      <a:alpha val="43137"/>
                    </a:srgbClr>
                  </a:outerShdw>
                </a:effectLst>
                <a:latin typeface="YS Text"/>
              </a:rPr>
              <a:t>Послушайте два музыкальных фрагмента и выберите тот фрагмент, который соответствует вашему настроению.</a:t>
            </a:r>
          </a:p>
          <a:p>
            <a:pPr algn="ctr"/>
            <a:r>
              <a:rPr lang="ru-RU" sz="3200" b="1" i="1" dirty="0">
                <a:solidFill>
                  <a:srgbClr val="333333"/>
                </a:solidFill>
                <a:effectLst>
                  <a:outerShdw blurRad="38100" dist="38100" dir="2700000" algn="tl">
                    <a:srgbClr val="000000">
                      <a:alpha val="43137"/>
                    </a:srgbClr>
                  </a:outerShdw>
                </a:effectLst>
                <a:latin typeface="YS Text"/>
                <a:hlinkClick r:id="rId2" action="ppaction://hlinkfile"/>
              </a:rPr>
              <a:t>1 фрагмент</a:t>
            </a:r>
            <a:endParaRPr lang="ru-RU" sz="3200" b="1" i="1" dirty="0">
              <a:solidFill>
                <a:srgbClr val="333333"/>
              </a:solidFill>
              <a:effectLst>
                <a:outerShdw blurRad="38100" dist="38100" dir="2700000" algn="tl">
                  <a:srgbClr val="000000">
                    <a:alpha val="43137"/>
                  </a:srgbClr>
                </a:outerShdw>
              </a:effectLst>
              <a:latin typeface="YS Text"/>
            </a:endParaRPr>
          </a:p>
          <a:p>
            <a:pPr algn="ctr"/>
            <a:r>
              <a:rPr lang="ru-RU" sz="3200" b="1" i="1" dirty="0">
                <a:solidFill>
                  <a:srgbClr val="333333"/>
                </a:solidFill>
                <a:effectLst>
                  <a:outerShdw blurRad="38100" dist="38100" dir="2700000" algn="tl">
                    <a:srgbClr val="000000">
                      <a:alpha val="43137"/>
                    </a:srgbClr>
                  </a:outerShdw>
                </a:effectLst>
                <a:latin typeface="YS Text"/>
                <a:hlinkClick r:id="rId3" action="ppaction://hlinkfile"/>
              </a:rPr>
              <a:t>2 фрагмент</a:t>
            </a:r>
            <a:endParaRPr lang="ru-RU" sz="3200" b="1" i="1" dirty="0">
              <a:effectLst>
                <a:outerShdw blurRad="38100" dist="38100" dir="2700000" algn="tl">
                  <a:srgbClr val="000000">
                    <a:alpha val="43137"/>
                  </a:srgbClr>
                </a:outerShdw>
              </a:effectLst>
            </a:endParaRPr>
          </a:p>
        </p:txBody>
      </p:sp>
      <p:pic>
        <p:nvPicPr>
          <p:cNvPr id="10242" name="Picture 2" descr="Гифки Ноты Music staff Diagrammar GIF">
            <a:extLst>
              <a:ext uri="{FF2B5EF4-FFF2-40B4-BE49-F238E27FC236}">
                <a16:creationId xmlns:a16="http://schemas.microsoft.com/office/drawing/2014/main" id="{3C48213F-90A1-B8D9-6AE1-F36B56C80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05" y="319102"/>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Гифки Музыка 90е Крутится GIF">
            <a:extLst>
              <a:ext uri="{FF2B5EF4-FFF2-40B4-BE49-F238E27FC236}">
                <a16:creationId xmlns:a16="http://schemas.microsoft.com/office/drawing/2014/main" id="{B28AD27B-85A3-9380-273A-0AF3E0596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962" y="433528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AB4A8-77D5-B73D-6108-610B98074512}"/>
              </a:ext>
            </a:extLst>
          </p:cNvPr>
          <p:cNvSpPr txBox="1"/>
          <p:nvPr/>
        </p:nvSpPr>
        <p:spPr>
          <a:xfrm>
            <a:off x="1457792" y="2844225"/>
            <a:ext cx="9035321" cy="1015663"/>
          </a:xfrm>
          <a:prstGeom prst="rect">
            <a:avLst/>
          </a:prstGeom>
          <a:noFill/>
          <a:scene3d>
            <a:camera prst="perspectiveHeroicExtremeLeftFacing"/>
            <a:lightRig rig="threePt" dir="t"/>
          </a:scene3d>
        </p:spPr>
        <p:txBody>
          <a:bodyPr wrap="square">
            <a:spAutoFit/>
          </a:bodyPr>
          <a:lstStyle/>
          <a:p>
            <a:pPr algn="ctr">
              <a:spcAft>
                <a:spcPts val="750"/>
              </a:spcAft>
            </a:pPr>
            <a:r>
              <a:rPr lang="ru-RU" sz="6000" b="1" dirty="0">
                <a:ln w="22225">
                  <a:solidFill>
                    <a:schemeClr val="accent2"/>
                  </a:solidFill>
                  <a:prstDash val="solid"/>
                </a:ln>
                <a:solidFill>
                  <a:srgbClr val="FF0000"/>
                </a:solidFill>
                <a:latin typeface="Times New Roman" panose="02020603050405020304" pitchFamily="18" charset="0"/>
                <a:ea typeface="Times New Roman" panose="02020603050405020304" pitchFamily="18" charset="0"/>
              </a:rPr>
              <a:t>Спасибо</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6000" b="1" dirty="0">
                <a:ln w="22225">
                  <a:solidFill>
                    <a:schemeClr val="accent2"/>
                  </a:solidFill>
                  <a:prstDash val="solid"/>
                </a:ln>
                <a:solidFill>
                  <a:srgbClr val="FF0000"/>
                </a:solidFill>
                <a:latin typeface="Times New Roman" panose="02020603050405020304" pitchFamily="18" charset="0"/>
                <a:ea typeface="Times New Roman" panose="02020603050405020304" pitchFamily="18" charset="0"/>
              </a:rPr>
              <a:t>за внимание</a:t>
            </a:r>
            <a:endParaRPr lang="ru-RU" sz="6000" b="1" dirty="0">
              <a:solidFill>
                <a:srgbClr val="FF0000"/>
              </a:solidFill>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0EC52AAA-147B-1FDF-E08A-57466158D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92" y="1042597"/>
            <a:ext cx="2914650" cy="3333750"/>
          </a:xfrm>
          <a:prstGeom prst="rect">
            <a:avLst/>
          </a:prstGeom>
        </p:spPr>
      </p:pic>
    </p:spTree>
    <p:extLst>
      <p:ext uri="{BB962C8B-B14F-4D97-AF65-F5344CB8AC3E}">
        <p14:creationId xmlns:p14="http://schemas.microsoft.com/office/powerpoint/2010/main" val="416564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84DCF-92F8-7270-A05C-5F3F416C8F3E}"/>
              </a:ext>
            </a:extLst>
          </p:cNvPr>
          <p:cNvSpPr txBox="1"/>
          <p:nvPr/>
        </p:nvSpPr>
        <p:spPr>
          <a:xfrm>
            <a:off x="1784252" y="820224"/>
            <a:ext cx="9270609" cy="1942904"/>
          </a:xfrm>
          <a:prstGeom prst="rect">
            <a:avLst/>
          </a:prstGeom>
          <a:noFill/>
        </p:spPr>
        <p:txBody>
          <a:bodyPr wrap="square">
            <a:spAutoFit/>
          </a:bodyPr>
          <a:lstStyle/>
          <a:p>
            <a:pPr algn="ctr">
              <a:lnSpc>
                <a:spcPct val="150000"/>
              </a:lnSpc>
              <a:spcAft>
                <a:spcPts val="800"/>
              </a:spcAft>
            </a:pPr>
            <a:r>
              <a:rPr lang="ru-RU"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«Чудо Рождества» </a:t>
            </a:r>
          </a:p>
          <a:p>
            <a:pPr algn="ctr">
              <a:lnSpc>
                <a:spcPct val="150000"/>
              </a:lnSpc>
              <a:spcAft>
                <a:spcPts val="800"/>
              </a:spcAft>
            </a:pPr>
            <a:r>
              <a:rPr lang="ru-RU" sz="40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 рассказу А.И. Куприна «Тапер»</a:t>
            </a:r>
            <a:endParaRPr lang="ru-RU" sz="4000"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a:extLst>
              <a:ext uri="{FF2B5EF4-FFF2-40B4-BE49-F238E27FC236}">
                <a16:creationId xmlns:a16="http://schemas.microsoft.com/office/drawing/2014/main" id="{68228ABA-3669-09F2-A8DE-088E18F55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412" y="3028461"/>
            <a:ext cx="40671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AB747-9CC8-8707-BA58-E9B2AC2B08D8}"/>
              </a:ext>
            </a:extLst>
          </p:cNvPr>
          <p:cNvSpPr txBox="1"/>
          <p:nvPr/>
        </p:nvSpPr>
        <p:spPr>
          <a:xfrm>
            <a:off x="1195753" y="1621638"/>
            <a:ext cx="9101797" cy="2229393"/>
          </a:xfrm>
          <a:prstGeom prst="rect">
            <a:avLst/>
          </a:prstGeom>
          <a:noFill/>
        </p:spPr>
        <p:txBody>
          <a:bodyPr wrap="square">
            <a:spAutoFit/>
          </a:bodyPr>
          <a:lstStyle/>
          <a:p>
            <a:pPr marL="457200" algn="ctr">
              <a:lnSpc>
                <a:spcPct val="150000"/>
              </a:lnSpc>
              <a:spcAft>
                <a:spcPts val="800"/>
              </a:spcAft>
            </a:pPr>
            <a:r>
              <a:rPr lang="ru-RU" sz="32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Тапер </a:t>
            </a:r>
            <a:r>
              <a:rPr lang="ru-RU" sz="32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музыкант, сопровождающий игрой на музыкальных инструментах танцы на вечерах, балах.</a:t>
            </a:r>
            <a:endParaRPr lang="ru-RU"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50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1DB6AB1-90C0-0A75-56E9-BF3230DC8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263" y="0"/>
            <a:ext cx="4329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Поиск на боковой панели запросов">
            <a:extLst>
              <a:ext uri="{FF2B5EF4-FFF2-40B4-BE49-F238E27FC236}">
                <a16:creationId xmlns:a16="http://schemas.microsoft.com/office/drawing/2014/main" id="{B19A5652-9313-8F0E-E8FF-0FF4E52A6C5B}"/>
              </a:ext>
            </a:extLst>
          </p:cNvPr>
          <p:cNvSpPr>
            <a:spLocks noChangeAspect="1" noChangeArrowheads="1"/>
          </p:cNvSpPr>
          <p:nvPr/>
        </p:nvSpPr>
        <p:spPr bwMode="auto">
          <a:xfrm>
            <a:off x="10020924" y="17026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a:extLst>
              <a:ext uri="{FF2B5EF4-FFF2-40B4-BE49-F238E27FC236}">
                <a16:creationId xmlns:a16="http://schemas.microsoft.com/office/drawing/2014/main" id="{E6150820-53AD-28BB-E0B5-E962712D5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483" y="407233"/>
            <a:ext cx="4324350" cy="2590800"/>
          </a:xfrm>
          <a:prstGeom prst="rect">
            <a:avLst/>
          </a:prstGeom>
        </p:spPr>
      </p:pic>
    </p:spTree>
    <p:extLst>
      <p:ext uri="{BB962C8B-B14F-4D97-AF65-F5344CB8AC3E}">
        <p14:creationId xmlns:p14="http://schemas.microsoft.com/office/powerpoint/2010/main" val="407796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7E8FC-DA19-5323-F04A-1D222E913D71}"/>
              </a:ext>
            </a:extLst>
          </p:cNvPr>
          <p:cNvSpPr txBox="1"/>
          <p:nvPr/>
        </p:nvSpPr>
        <p:spPr>
          <a:xfrm>
            <a:off x="1094282" y="1253285"/>
            <a:ext cx="10283252" cy="3254865"/>
          </a:xfrm>
          <a:prstGeom prst="rect">
            <a:avLst/>
          </a:prstGeom>
          <a:noFill/>
        </p:spPr>
        <p:txBody>
          <a:bodyPr wrap="square">
            <a:spAutoFit/>
          </a:bodyPr>
          <a:lstStyle/>
          <a:p>
            <a:pPr indent="450215" algn="ctr">
              <a:lnSpc>
                <a:spcPct val="150000"/>
              </a:lnSpc>
              <a:spcAft>
                <a:spcPts val="800"/>
              </a:spcAft>
            </a:pPr>
            <a: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«…Мой рояль для меня то же, что для моряка фрегат, для араба его конь, больше того, до сих пор он был моим «я», моим языком, моей жизнью! Он хранитель всего того, чем была движима моя душа в пылкие дни моей юности; ему я доверяю все мои помыслы, мои страдания и радости». </a:t>
            </a:r>
            <a:endParaRPr lang="ru-RU"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67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7B098E-B34F-E103-FB2B-56F10017CA0F}"/>
              </a:ext>
            </a:extLst>
          </p:cNvPr>
          <p:cNvSpPr txBox="1"/>
          <p:nvPr/>
        </p:nvSpPr>
        <p:spPr>
          <a:xfrm>
            <a:off x="1846289" y="1625925"/>
            <a:ext cx="8499422" cy="2608535"/>
          </a:xfrm>
          <a:prstGeom prst="rect">
            <a:avLst/>
          </a:prstGeom>
          <a:noFill/>
        </p:spPr>
        <p:txBody>
          <a:bodyPr wrap="square">
            <a:spAutoFit/>
          </a:bodyPr>
          <a:lstStyle/>
          <a:p>
            <a:pPr indent="450215" algn="ctr">
              <a:lnSpc>
                <a:spcPct val="150000"/>
              </a:lnSpc>
              <a:spcAft>
                <a:spcPts val="800"/>
              </a:spcAft>
            </a:pP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Рапсодии –</a:t>
            </a: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это инструментальное произведение свободной формы, состоящее из нескольких контрастных частей, чаще всего с использованием народных национальных мотивов.</a:t>
            </a:r>
            <a:endParaRPr lang="ru-RU" sz="2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54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7B7E67-9B65-6ADF-6FB4-67503E4BD40E}"/>
              </a:ext>
            </a:extLst>
          </p:cNvPr>
          <p:cNvSpPr txBox="1"/>
          <p:nvPr/>
        </p:nvSpPr>
        <p:spPr>
          <a:xfrm>
            <a:off x="809469" y="1266162"/>
            <a:ext cx="10043409" cy="3349122"/>
          </a:xfrm>
          <a:prstGeom prst="rect">
            <a:avLst/>
          </a:prstGeom>
          <a:noFill/>
        </p:spPr>
        <p:txBody>
          <a:bodyPr wrap="square">
            <a:spAutoFit/>
          </a:bodyPr>
          <a:lstStyle/>
          <a:p>
            <a:pPr marL="342900" indent="-342900" algn="ctr">
              <a:lnSpc>
                <a:spcPct val="150000"/>
              </a:lnSpc>
              <a:spcAft>
                <a:spcPts val="800"/>
              </a:spcAft>
              <a:buAutoNum type="arabicPeriod"/>
            </a:pPr>
            <a:r>
              <a:rPr lang="ru-RU"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Палоташ</a:t>
            </a: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венгерский бальный танец. Название танца происходит от слова </a:t>
            </a:r>
            <a:r>
              <a:rPr lang="en-US"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palota</a:t>
            </a: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дворец</a:t>
            </a:r>
          </a:p>
          <a:p>
            <a:pPr marL="342900" indent="-342900" algn="ctr">
              <a:lnSpc>
                <a:spcPct val="150000"/>
              </a:lnSpc>
              <a:spcAft>
                <a:spcPts val="800"/>
              </a:spcAft>
              <a:buAutoNum type="arabicPeriod"/>
            </a:pP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Чардаш – традиционный венгерский народный танец. Название происходит от венгерского слова </a:t>
            </a:r>
            <a:r>
              <a:rPr lang="ru-RU" sz="2800" b="1" i="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чарда</a:t>
            </a:r>
            <a:r>
              <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(венг. с</a:t>
            </a:r>
            <a:r>
              <a:rPr lang="en-US" sz="28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sárda</a:t>
            </a: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трактир, постоялый двор</a:t>
            </a:r>
            <a:endParaRPr lang="ru-RU"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40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6B9D7-CC04-9CB1-8F21-C47B25AC68BD}"/>
              </a:ext>
            </a:extLst>
          </p:cNvPr>
          <p:cNvSpPr txBox="1"/>
          <p:nvPr/>
        </p:nvSpPr>
        <p:spPr>
          <a:xfrm>
            <a:off x="1359108" y="595831"/>
            <a:ext cx="9473783" cy="5184048"/>
          </a:xfrm>
          <a:prstGeom prst="rect">
            <a:avLst/>
          </a:prstGeom>
          <a:noFill/>
        </p:spPr>
        <p:txBody>
          <a:bodyPr wrap="square">
            <a:spAutoFit/>
          </a:bodyPr>
          <a:lstStyle/>
          <a:p>
            <a:pPr indent="450215" algn="ctr">
              <a:lnSpc>
                <a:spcPct val="150000"/>
              </a:lnSpc>
              <a:spcAft>
                <a:spcPts val="800"/>
              </a:spcAft>
            </a:pP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«Необходимым элементом музыки является виртуозность… От ее дуновения зависит жизнь и смерть доверенного ей художественного произведения… Виртуоз должен быть в тоже мере поэтом, как живописец и ваятель, которые также как бы передают по-своему природу, как бы поют ее с листа по нотам творца». (Ф. Лист)</a:t>
            </a:r>
            <a:endParaRPr lang="ru-RU" sz="3200" b="1"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02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CEAC82C-C819-FBA5-A4E0-F12145BE4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30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276</Words>
  <Application>Microsoft Office PowerPoint</Application>
  <PresentationFormat>Широкоэкранный</PresentationFormat>
  <Paragraphs>17</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YS Text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воронина екатерина</dc:creator>
  <cp:lastModifiedBy>Юлия Воронина</cp:lastModifiedBy>
  <cp:revision>2</cp:revision>
  <dcterms:created xsi:type="dcterms:W3CDTF">2023-01-24T17:04:06Z</dcterms:created>
  <dcterms:modified xsi:type="dcterms:W3CDTF">2023-01-26T16:37:11Z</dcterms:modified>
</cp:coreProperties>
</file>